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7" r:id="rId2"/>
    <p:sldId id="312" r:id="rId3"/>
    <p:sldId id="335" r:id="rId4"/>
    <p:sldId id="342" r:id="rId5"/>
    <p:sldId id="349" r:id="rId6"/>
    <p:sldId id="344" r:id="rId7"/>
    <p:sldId id="290" r:id="rId8"/>
    <p:sldId id="336" r:id="rId9"/>
    <p:sldId id="339" r:id="rId10"/>
    <p:sldId id="288" r:id="rId11"/>
    <p:sldId id="311" r:id="rId12"/>
    <p:sldId id="351" r:id="rId13"/>
    <p:sldId id="29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Caveat" panose="020B0604020202020204" charset="0"/>
      <p:regular r:id="rId18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92E"/>
    <a:srgbClr val="F8F8F8"/>
    <a:srgbClr val="0B0202"/>
    <a:srgbClr val="DE9468"/>
    <a:srgbClr val="FCF8F7"/>
    <a:srgbClr val="522A12"/>
    <a:srgbClr val="F1D2BA"/>
    <a:srgbClr val="F4DDCD"/>
    <a:srgbClr val="F8E3D2"/>
    <a:srgbClr val="89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8A9272-E0FC-443B-ADB1-C7D9538A0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7F9E3DFB-CA51-4E9A-B319-E07528208E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88459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FE94B80-1C55-4E29-A468-9847895D93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C27714F-3632-4CF9-A76E-FAF8576F17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9086" y="165088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17F3E7DA-09B3-41AA-8292-32EF41DF6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CFABB557-A8E9-4723-88DC-A11D73A92ED3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66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0F1121-2C85-4693-81D0-3404232C4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33AEB6E-BEF1-4793-B8D5-10E88815E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7211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42D8062-1C16-4895-9B1C-B8C1A0102A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B7DE6A84-1BE3-4DF1-9B34-BF0E3362C27E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8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1EF47AE-100B-4DD5-B622-2787DE891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43A0FB9-EA09-4246-8D80-4FBB922147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73371" y="1348015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2D95C26A-CD3C-434E-A803-68AC037DE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06B575BC-E7B3-41F9-9AF5-14D5BB283593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1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BFD526-131F-48C3-A082-8911F5AE9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CE1BCB20-DD30-42C1-A0AD-118AD577A5F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E329008C-3C9D-4ACA-BF61-EBF607B47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24EFE5EE-554B-4D79-9D58-A2E79D300976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05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7385A9-5520-43A0-BCCE-1FE496B59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5">
            <a:extLst>
              <a:ext uri="{FF2B5EF4-FFF2-40B4-BE49-F238E27FC236}">
                <a16:creationId xmlns:a16="http://schemas.microsoft.com/office/drawing/2014/main" id="{4D8C0D4D-1689-4C92-8847-B1DE9E9DDD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146BFC3B-F402-47D7-8F98-82F97C60C1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44E3BF76-D86F-4431-861E-85512B519508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31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8E4F2B3-0DAF-4F18-A6AD-3B461DDC6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8">
            <a:extLst>
              <a:ext uri="{FF2B5EF4-FFF2-40B4-BE49-F238E27FC236}">
                <a16:creationId xmlns:a16="http://schemas.microsoft.com/office/drawing/2014/main" id="{63A90D38-30CB-439B-ADBE-72D9166A9F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82A5E727-17FE-4A0A-B3C0-3135A309EB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1F9DCAA5-9E36-4FA8-A69A-11924B328E7F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24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C19A5263-34D8-400B-A014-AD9E70E1AD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133CE9E-B5FB-4F22-871D-2F68720DD618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902ADA-30C0-4459-A9EC-97E46D819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0FD83B27-20F4-4FF9-862B-37B650875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333D26EC-AE33-497A-BB94-B8803A953567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A6C4BD-A3A8-414D-9E01-1341AA57E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EC95B6F8-FA5B-496E-928E-EF670D9807A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58504" y="1058406"/>
            <a:ext cx="4142254" cy="41422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A57915D6-0567-45C5-BD39-6F134DD8B4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96F21FED-58AF-4627-BC03-7DE78C45C0D7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22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3C9F8-4F87-439F-8627-560509C89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5C02E41-8D13-4ED8-BA4D-149D32AEA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99A200E-57FE-4A8A-9322-7B92F207F9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FC1007F4-97A1-47A1-9C87-E8E20E353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844B3242-B8F9-43FE-AA42-B455B9980605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24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F5DCB2-6631-4FC5-8B72-2A177200A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CAE940D-5572-4A34-8C4C-BA36627806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6834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CA582316-EEDD-41B0-9D1C-403DBFC4C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DF08B219-52CA-4F24-B7D0-9D40C9914013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59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127ACA-22CC-4280-8F24-4CC76B9CF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9136A92A-0FE3-4CE0-8C42-2F5466495D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9FBFB35-2834-4CB9-9EA7-AB79C6F346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CD42CE-52B4-4837-929E-4B62689F3D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FB9A04E3-A5FD-4DE0-A764-4F239F9D55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23E5C8DC-8708-4F1E-B19C-49676A34EA0A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1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DB5A38A-B607-498F-864E-55CFBDE47F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7358553-3E69-4040-97EB-8E5044A599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8344" y="1638300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3"/>
            <a:extLst>
              <a:ext uri="{FF2B5EF4-FFF2-40B4-BE49-F238E27FC236}">
                <a16:creationId xmlns:a16="http://schemas.microsoft.com/office/drawing/2014/main" id="{4AEFBC36-5E66-435D-976D-0633EEEF2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7" name="TextBox 6">
            <a:hlinkClick r:id="rId6"/>
            <a:extLst>
              <a:ext uri="{FF2B5EF4-FFF2-40B4-BE49-F238E27FC236}">
                <a16:creationId xmlns:a16="http://schemas.microsoft.com/office/drawing/2014/main" id="{77CB5C5A-4987-4BF3-8940-FE465FBF9B81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24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32DF38-54A1-4576-A0B9-557690C5B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8ED531F-D3F0-42D9-B77C-D04DC3BECB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8D7A4BC1-0342-4041-8496-7AC74D31A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1A7FA1FA-BC0A-4B79-90DF-E265FA7A6349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40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839D7E1-7F4E-4D5E-94BD-7AA9C8992A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38F41D03-29B8-4795-B1C1-39601E7ADD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005BA3EF-A329-46D8-B7DA-6A3D80CAEB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8" name="TextBox 7">
            <a:hlinkClick r:id="rId6"/>
            <a:extLst>
              <a:ext uri="{FF2B5EF4-FFF2-40B4-BE49-F238E27FC236}">
                <a16:creationId xmlns:a16="http://schemas.microsoft.com/office/drawing/2014/main" id="{CCB14B62-4CF2-4EFA-A6B0-B6A8C0ADE677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13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447AF2E-2250-43D0-A6B9-DB8D2B431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0A5FAFF1-1703-4636-A380-E4478CE2FD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79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3832887-EB3D-4693-AADB-82693278D1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528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3B38605F-4AE6-4B82-BE12-9FB310C00B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177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59DBBCB0-301E-4A09-AA6C-0F466A02E0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790192" y="6875288"/>
            <a:ext cx="2243538" cy="246698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8F2BFCA2-8419-4E30-8B29-43F917FEECA8}"/>
              </a:ext>
            </a:extLst>
          </p:cNvPr>
          <p:cNvSpPr txBox="1"/>
          <p:nvPr userDrawn="1"/>
        </p:nvSpPr>
        <p:spPr>
          <a:xfrm>
            <a:off x="4158270" y="6841068"/>
            <a:ext cx="17006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17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76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8C2E19-CD56-4F01-B9EA-3AFA3ED0B671}"/>
              </a:ext>
            </a:extLst>
          </p:cNvPr>
          <p:cNvSpPr txBox="1"/>
          <p:nvPr/>
        </p:nvSpPr>
        <p:spPr>
          <a:xfrm>
            <a:off x="4196127" y="5386119"/>
            <a:ext cx="357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Открываем свой интернет-магазин</a:t>
            </a:r>
            <a:endParaRPr lang="ko-KR" altLang="en-US" sz="18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82B3-1AD0-40CF-AD7D-2948434A7B92}"/>
              </a:ext>
            </a:extLst>
          </p:cNvPr>
          <p:cNvSpPr txBox="1"/>
          <p:nvPr/>
        </p:nvSpPr>
        <p:spPr>
          <a:xfrm>
            <a:off x="4558045" y="4362508"/>
            <a:ext cx="545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1E292E"/>
                </a:solidFill>
                <a:latin typeface="+mj-lt"/>
                <a:cs typeface="Arial" panose="020B0604020202020204" pitchFamily="34" charset="0"/>
              </a:rPr>
              <a:t>HoldFY</a:t>
            </a:r>
            <a:endParaRPr lang="ko-KR" altLang="en-US" sz="5400" dirty="0">
              <a:solidFill>
                <a:srgbClr val="1E292E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D676FA3-F4D4-7880-71B7-6577BB0EE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75" y="1617159"/>
            <a:ext cx="2227650" cy="20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AD3EFE-7017-435B-8A43-59FF3C386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56" y="907754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  <a:scene3d>
            <a:camera prst="isometricOffAxis2Left"/>
            <a:lightRig rig="threePt" dir="t"/>
          </a:scene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49600E-3010-822B-317C-4F4315578D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r="5347"/>
          <a:stretch>
            <a:fillRect/>
          </a:stretch>
        </p:blipFill>
        <p:spPr>
          <a:xfrm>
            <a:off x="7382907" y="944267"/>
            <a:ext cx="2141537" cy="4422775"/>
          </a:xfrm>
          <a:scene3d>
            <a:camera prst="isometricOffAxis2Left"/>
            <a:lightRig rig="threePt" dir="t"/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102914-820C-432E-98BE-A3DF2F109E63}"/>
              </a:ext>
            </a:extLst>
          </p:cNvPr>
          <p:cNvSpPr txBox="1"/>
          <p:nvPr/>
        </p:nvSpPr>
        <p:spPr>
          <a:xfrm>
            <a:off x="1716780" y="2706189"/>
            <a:ext cx="480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rgbClr val="1E292E"/>
                </a:solidFill>
              </a:rPr>
              <a:t>Развитие блога онлайн магазина может стать отличным толчком</a:t>
            </a:r>
            <a:endParaRPr lang="en-US" altLang="ko-KR" sz="1400" dirty="0">
              <a:solidFill>
                <a:srgbClr val="1E292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C94AE-9CCF-4888-9C9B-8EE572B9927C}"/>
              </a:ext>
            </a:extLst>
          </p:cNvPr>
          <p:cNvSpPr txBox="1"/>
          <p:nvPr/>
        </p:nvSpPr>
        <p:spPr>
          <a:xfrm>
            <a:off x="1716780" y="2064048"/>
            <a:ext cx="4802553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>
                <a:solidFill>
                  <a:srgbClr val="1E292E"/>
                </a:solidFill>
                <a:latin typeface="+mn-lt"/>
              </a:rPr>
              <a:t>-Ведение </a:t>
            </a:r>
            <a:r>
              <a:rPr lang="ru-RU" altLang="ko-KR" sz="2800" dirty="0" err="1">
                <a:solidFill>
                  <a:srgbClr val="1E292E"/>
                </a:solidFill>
                <a:latin typeface="+mn-lt"/>
              </a:rPr>
              <a:t>соц.сетей</a:t>
            </a:r>
            <a:r>
              <a:rPr lang="ru-RU" altLang="ko-KR" sz="2800" dirty="0">
                <a:solidFill>
                  <a:srgbClr val="1E292E"/>
                </a:solidFill>
                <a:latin typeface="+mn-lt"/>
              </a:rPr>
              <a:t> </a:t>
            </a:r>
            <a:endParaRPr lang="en-US" altLang="ko-KR" sz="2800" dirty="0">
              <a:solidFill>
                <a:srgbClr val="1E292E"/>
              </a:solidFill>
              <a:latin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E1A3F8-E273-4842-9F01-06172DB34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973" y="1099914"/>
            <a:ext cx="1251403" cy="136982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pic>
        <p:nvPicPr>
          <p:cNvPr id="5" name="그림 10">
            <a:extLst>
              <a:ext uri="{FF2B5EF4-FFF2-40B4-BE49-F238E27FC236}">
                <a16:creationId xmlns:a16="http://schemas.microsoft.com/office/drawing/2014/main" id="{440BDB8E-3B06-9425-F68B-F0523673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70" y="719900"/>
            <a:ext cx="2277872" cy="4495800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4FD761-7B24-603B-00F6-C8E245E64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r="5603"/>
          <a:stretch/>
        </p:blipFill>
        <p:spPr>
          <a:xfrm>
            <a:off x="9625954" y="756412"/>
            <a:ext cx="2141537" cy="4422775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6" name="그림 11">
            <a:extLst>
              <a:ext uri="{FF2B5EF4-FFF2-40B4-BE49-F238E27FC236}">
                <a16:creationId xmlns:a16="http://schemas.microsoft.com/office/drawing/2014/main" id="{E04ECA6E-719B-0B63-4979-D05549A19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022" y="807285"/>
            <a:ext cx="1251403" cy="136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632BE7-96A0-7536-F0C9-52CFBEBF020D}"/>
              </a:ext>
            </a:extLst>
          </p:cNvPr>
          <p:cNvSpPr txBox="1"/>
          <p:nvPr/>
        </p:nvSpPr>
        <p:spPr>
          <a:xfrm>
            <a:off x="532535" y="522417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E292E"/>
                </a:solidFill>
                <a:latin typeface="Caveat" pitchFamily="2" charset="0"/>
                <a:cs typeface="Arial" panose="020B0604020202020204" pitchFamily="34" charset="0"/>
              </a:rPr>
              <a:t>Настраиваем рекламу</a:t>
            </a:r>
            <a:endParaRPr lang="ko-KR" altLang="en-US" sz="3200" dirty="0">
              <a:solidFill>
                <a:srgbClr val="1E292E"/>
              </a:solidFill>
              <a:latin typeface="Caveat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9B1707-BCA0-D8DC-D625-98C6280AFE16}"/>
              </a:ext>
            </a:extLst>
          </p:cNvPr>
          <p:cNvSpPr txBox="1"/>
          <p:nvPr/>
        </p:nvSpPr>
        <p:spPr>
          <a:xfrm>
            <a:off x="1716779" y="3544124"/>
            <a:ext cx="4802553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800" dirty="0">
                <a:solidFill>
                  <a:srgbClr val="1E292E"/>
                </a:solidFill>
                <a:latin typeface="+mn-lt"/>
              </a:rPr>
              <a:t>-Яндекс директ</a:t>
            </a:r>
            <a:endParaRPr lang="en-US" altLang="ko-KR" sz="2800" dirty="0">
              <a:solidFill>
                <a:srgbClr val="1E292E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D0128-10ED-C167-B0CD-2129F3B2C5BC}"/>
              </a:ext>
            </a:extLst>
          </p:cNvPr>
          <p:cNvSpPr txBox="1"/>
          <p:nvPr/>
        </p:nvSpPr>
        <p:spPr>
          <a:xfrm>
            <a:off x="1783463" y="4067344"/>
            <a:ext cx="4802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1400" dirty="0">
                <a:solidFill>
                  <a:srgbClr val="1E292E"/>
                </a:solidFill>
              </a:rPr>
              <a:t>Таргетированая реклама </a:t>
            </a:r>
            <a:endParaRPr lang="en-US" altLang="ko-KR" sz="1400" dirty="0">
              <a:solidFill>
                <a:srgbClr val="1E29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B4C8A3-A8F8-4229-9096-875BFCAD6E0B}"/>
              </a:ext>
            </a:extLst>
          </p:cNvPr>
          <p:cNvSpPr/>
          <p:nvPr/>
        </p:nvSpPr>
        <p:spPr>
          <a:xfrm>
            <a:off x="1017348" y="3199896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7039AD-D124-4DB4-8997-E1C256B2FFBD}"/>
              </a:ext>
            </a:extLst>
          </p:cNvPr>
          <p:cNvSpPr/>
          <p:nvPr/>
        </p:nvSpPr>
        <p:spPr>
          <a:xfrm>
            <a:off x="4669584" y="3124583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D0CAFA-A15D-4FF8-ADBF-67F676FDD6C1}"/>
              </a:ext>
            </a:extLst>
          </p:cNvPr>
          <p:cNvSpPr/>
          <p:nvPr/>
        </p:nvSpPr>
        <p:spPr>
          <a:xfrm>
            <a:off x="8730843" y="3199895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84513-246B-455F-9D34-1B899FE055E8}"/>
              </a:ext>
            </a:extLst>
          </p:cNvPr>
          <p:cNvSpPr txBox="1"/>
          <p:nvPr/>
        </p:nvSpPr>
        <p:spPr>
          <a:xfrm>
            <a:off x="2044700" y="1380374"/>
            <a:ext cx="810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cs typeface="Arial" panose="020B0604020202020204" pitchFamily="34" charset="0"/>
              </a:rPr>
              <a:t>Делаем бизнес прибыльным</a:t>
            </a:r>
            <a:endParaRPr lang="ko-KR" altLang="en-US" sz="28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172C5-CB25-429E-9E1F-C21252DE8A00}"/>
              </a:ext>
            </a:extLst>
          </p:cNvPr>
          <p:cNvSpPr txBox="1"/>
          <p:nvPr/>
        </p:nvSpPr>
        <p:spPr>
          <a:xfrm>
            <a:off x="1017348" y="4373088"/>
            <a:ext cx="2540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altLang="ko-KR" sz="1400" dirty="0">
                <a:solidFill>
                  <a:srgbClr val="1E292E"/>
                </a:solidFill>
              </a:rPr>
              <a:t>Создание программы лояльности будет  подвигать покупателей вернуться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ECD520-2C7B-4FC9-8485-9930FBDC5D25}"/>
              </a:ext>
            </a:extLst>
          </p:cNvPr>
          <p:cNvSpPr/>
          <p:nvPr/>
        </p:nvSpPr>
        <p:spPr>
          <a:xfrm>
            <a:off x="1049499" y="3353783"/>
            <a:ext cx="2540764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Программы лояльности 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8F49C-8CED-4B57-A118-AFB4A5B1DAF8}"/>
              </a:ext>
            </a:extLst>
          </p:cNvPr>
          <p:cNvSpPr txBox="1"/>
          <p:nvPr/>
        </p:nvSpPr>
        <p:spPr>
          <a:xfrm>
            <a:off x="5315940" y="4281132"/>
            <a:ext cx="269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Ограниченные коллекции для создания ажиотажа. 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6A7E85-3CF1-4E09-AE78-0A7EE1848C1D}"/>
              </a:ext>
            </a:extLst>
          </p:cNvPr>
          <p:cNvSpPr/>
          <p:nvPr/>
        </p:nvSpPr>
        <p:spPr>
          <a:xfrm>
            <a:off x="5369168" y="3259487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Сезонные коллекции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5DC0D-BFAD-4D52-BF1C-BEAF3A67FE14}"/>
              </a:ext>
            </a:extLst>
          </p:cNvPr>
          <p:cNvSpPr txBox="1"/>
          <p:nvPr/>
        </p:nvSpPr>
        <p:spPr>
          <a:xfrm>
            <a:off x="9015886" y="4190212"/>
            <a:ext cx="2126615" cy="770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Анализ продаж для корректировка ассортимента. 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5513D-FA16-4F09-B7B0-22FD78AA7BF6}"/>
              </a:ext>
            </a:extLst>
          </p:cNvPr>
          <p:cNvSpPr/>
          <p:nvPr/>
        </p:nvSpPr>
        <p:spPr>
          <a:xfrm>
            <a:off x="8655763" y="3353783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Анализ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1EF52-EC73-C486-9F32-587D8C4A6F09}"/>
              </a:ext>
            </a:extLst>
          </p:cNvPr>
          <p:cNvSpPr txBox="1"/>
          <p:nvPr/>
        </p:nvSpPr>
        <p:spPr>
          <a:xfrm>
            <a:off x="2831224" y="6072472"/>
            <a:ext cx="6529551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Регулярный анализ и адаптация стратегий помогут увеличить прибыль.  </a:t>
            </a:r>
          </a:p>
        </p:txBody>
      </p:sp>
    </p:spTree>
    <p:extLst>
      <p:ext uri="{BB962C8B-B14F-4D97-AF65-F5344CB8AC3E}">
        <p14:creationId xmlns:p14="http://schemas.microsoft.com/office/powerpoint/2010/main" val="271092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CB4C8A3-A8F8-4229-9096-875BFCAD6E0B}"/>
              </a:ext>
            </a:extLst>
          </p:cNvPr>
          <p:cNvSpPr/>
          <p:nvPr/>
        </p:nvSpPr>
        <p:spPr>
          <a:xfrm>
            <a:off x="747571" y="3199896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01.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87039AD-D124-4DB4-8997-E1C256B2FFBD}"/>
              </a:ext>
            </a:extLst>
          </p:cNvPr>
          <p:cNvSpPr/>
          <p:nvPr/>
        </p:nvSpPr>
        <p:spPr>
          <a:xfrm>
            <a:off x="3598445" y="1009967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02.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AD0CAFA-A15D-4FF8-ADBF-67F676FDD6C1}"/>
              </a:ext>
            </a:extLst>
          </p:cNvPr>
          <p:cNvSpPr/>
          <p:nvPr/>
        </p:nvSpPr>
        <p:spPr>
          <a:xfrm>
            <a:off x="6348420" y="3199896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03.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2A40EA6-B759-421D-95CA-B4252F3233F7}"/>
              </a:ext>
            </a:extLst>
          </p:cNvPr>
          <p:cNvSpPr/>
          <p:nvPr/>
        </p:nvSpPr>
        <p:spPr>
          <a:xfrm>
            <a:off x="8699149" y="1071522"/>
            <a:ext cx="129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04.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84513-246B-455F-9D34-1B899FE055E8}"/>
              </a:ext>
            </a:extLst>
          </p:cNvPr>
          <p:cNvSpPr txBox="1"/>
          <p:nvPr/>
        </p:nvSpPr>
        <p:spPr>
          <a:xfrm>
            <a:off x="2044700" y="242950"/>
            <a:ext cx="810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cs typeface="Arial" panose="020B0604020202020204" pitchFamily="34" charset="0"/>
              </a:rPr>
              <a:t>Анализ</a:t>
            </a:r>
            <a:endParaRPr lang="ko-KR" altLang="en-US" sz="2800" dirty="0">
              <a:solidFill>
                <a:srgbClr val="1E292E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172C5-CB25-429E-9E1F-C21252DE8A00}"/>
              </a:ext>
            </a:extLst>
          </p:cNvPr>
          <p:cNvSpPr txBox="1"/>
          <p:nvPr/>
        </p:nvSpPr>
        <p:spPr>
          <a:xfrm>
            <a:off x="163938" y="4030893"/>
            <a:ext cx="4436062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Структура себестоимости (на 1 изделие):</a:t>
            </a:r>
            <a:endParaRPr lang="ru-RU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Материалы: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30–50% от конечной цены (премиум-ткани, фурнитура).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Рабочая сила: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20–40% (зависит от сложности пошива).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Накладные расходы (аренда, логистика, упаковка):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10–20%.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Итого себестоимость: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</a:t>
            </a: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60–80% от розничной цены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Маржинальность:</a:t>
            </a:r>
            <a:endParaRPr lang="ru-RU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Розничная наценка: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</a:t>
            </a: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100–300%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(премиум позволяет держать высокие цены).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Чистая прибыль (после всех расходов):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</a:t>
            </a: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40–70%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ECD520-2C7B-4FC9-8485-9930FBDC5D25}"/>
              </a:ext>
            </a:extLst>
          </p:cNvPr>
          <p:cNvSpPr/>
          <p:nvPr/>
        </p:nvSpPr>
        <p:spPr>
          <a:xfrm>
            <a:off x="557536" y="3261451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Маржинальность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8F49C-8CED-4B57-A118-AFB4A5B1DAF8}"/>
              </a:ext>
            </a:extLst>
          </p:cNvPr>
          <p:cNvSpPr txBox="1"/>
          <p:nvPr/>
        </p:nvSpPr>
        <p:spPr>
          <a:xfrm>
            <a:off x="3143811" y="1840964"/>
            <a:ext cx="306996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Р</a:t>
            </a: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озничная цена:</a:t>
            </a:r>
            <a:r>
              <a:rPr lang="ru-RU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</a:t>
            </a: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от 20 000 до 100 000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Факторы ценообразования:</a:t>
            </a:r>
            <a:endParaRPr lang="ru-RU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Эксклюзивность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(ограниченные партии, ручная работа).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Бренд-</a:t>
            </a:r>
            <a:r>
              <a:rPr lang="ru-RU" sz="1100" b="1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сторителинг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(история, философия, </a:t>
            </a:r>
            <a:r>
              <a:rPr lang="ru-RU" sz="1100" b="0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sustainability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Качество материалов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(натуральные ткани, </a:t>
            </a:r>
            <a:r>
              <a:rPr lang="ru-RU" sz="1100" b="0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premium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-фурнитура).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76A7E85-3CF1-4E09-AE78-0A7EE1848C1D}"/>
              </a:ext>
            </a:extLst>
          </p:cNvPr>
          <p:cNvSpPr/>
          <p:nvPr/>
        </p:nvSpPr>
        <p:spPr>
          <a:xfrm>
            <a:off x="3408410" y="1071522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Ценообразование 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5DC0D-BFAD-4D52-BF1C-BEAF3A67FE14}"/>
              </a:ext>
            </a:extLst>
          </p:cNvPr>
          <p:cNvSpPr txBox="1"/>
          <p:nvPr/>
        </p:nvSpPr>
        <p:spPr>
          <a:xfrm>
            <a:off x="9155491" y="1994882"/>
            <a:ext cx="2540764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Производство:</a:t>
            </a:r>
            <a:endParaRPr lang="ru-RU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Автоматизация раскроя (снижение трудозатрат).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Аутсорс простых операций (если выгодно).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b="1" i="0" dirty="0">
                <a:solidFill>
                  <a:schemeClr val="bg2">
                    <a:lumMod val="25000"/>
                  </a:schemeClr>
                </a:solidFill>
                <a:effectLst/>
              </a:rPr>
              <a:t>Логистика и хранение:</a:t>
            </a:r>
            <a:endParaRPr lang="ru-RU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0" i="0" dirty="0" err="1">
                <a:solidFill>
                  <a:schemeClr val="bg2">
                    <a:lumMod val="25000"/>
                  </a:schemeClr>
                </a:solidFill>
                <a:effectLst/>
              </a:rPr>
              <a:t>Dropshipping</a:t>
            </a: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 для отдельных моделей (если не хотите хранить).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1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Минимальный складской остаток (премиум не терпит распродаж).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FB5513D-FA16-4F09-B7B0-22FD78AA7BF6}"/>
              </a:ext>
            </a:extLst>
          </p:cNvPr>
          <p:cNvSpPr/>
          <p:nvPr/>
        </p:nvSpPr>
        <p:spPr>
          <a:xfrm>
            <a:off x="6158385" y="3261451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Сезонность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AB5748-C1BB-42AB-B6C7-DFA32381AC2B}"/>
              </a:ext>
            </a:extLst>
          </p:cNvPr>
          <p:cNvSpPr txBox="1"/>
          <p:nvPr/>
        </p:nvSpPr>
        <p:spPr>
          <a:xfrm>
            <a:off x="6203896" y="4030893"/>
            <a:ext cx="2540764" cy="1619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ru-RU" sz="105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Пики продаж:</a:t>
            </a:r>
            <a:endParaRPr lang="ru-RU" sz="1050" b="0" i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050" b="1" i="0" dirty="0">
                <a:solidFill>
                  <a:schemeClr val="bg2">
                    <a:lumMod val="25000"/>
                  </a:schemeClr>
                </a:solidFill>
                <a:effectLst/>
              </a:rPr>
              <a:t>Февраль–Апрель</a:t>
            </a:r>
            <a:r>
              <a:rPr lang="ru-RU" sz="105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(весенние коллекции, 8 Марта).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05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Август–Октябрь</a:t>
            </a:r>
            <a:r>
              <a:rPr lang="ru-RU" sz="105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(осенний ажиотаж).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050" b="1" i="0" dirty="0">
                <a:solidFill>
                  <a:schemeClr val="bg2">
                    <a:lumMod val="25000"/>
                  </a:schemeClr>
                </a:solidFill>
                <a:effectLst/>
              </a:rPr>
              <a:t>Ноябрь–Декабрь</a:t>
            </a:r>
            <a:r>
              <a:rPr lang="ru-RU" sz="1050" b="0" i="0" dirty="0">
                <a:solidFill>
                  <a:schemeClr val="bg2">
                    <a:lumMod val="25000"/>
                  </a:schemeClr>
                </a:solidFill>
                <a:effectLst/>
              </a:rPr>
              <a:t> (новогодние подарки).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2F3A7E-EE6B-48BF-941B-833F8237C1C1}"/>
              </a:ext>
            </a:extLst>
          </p:cNvPr>
          <p:cNvSpPr/>
          <p:nvPr/>
        </p:nvSpPr>
        <p:spPr>
          <a:xfrm>
            <a:off x="8509114" y="1133077"/>
            <a:ext cx="2540764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altLang="ko-KR" sz="2800" dirty="0">
                <a:solidFill>
                  <a:srgbClr val="1E292E"/>
                </a:solidFill>
                <a:latin typeface="Caveat" pitchFamily="2" charset="0"/>
              </a:rPr>
              <a:t>Оптимизация</a:t>
            </a:r>
            <a:endParaRPr lang="en-US" altLang="ko-KR" sz="2800" dirty="0">
              <a:solidFill>
                <a:srgbClr val="1E292E"/>
              </a:solidFill>
              <a:latin typeface="Cave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7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BBA8B1-D7D9-4BA7-81BD-EA7584A7937C}"/>
              </a:ext>
            </a:extLst>
          </p:cNvPr>
          <p:cNvSpPr txBox="1"/>
          <p:nvPr/>
        </p:nvSpPr>
        <p:spPr>
          <a:xfrm>
            <a:off x="3715657" y="2828835"/>
            <a:ext cx="476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>
                <a:solidFill>
                  <a:srgbClr val="1E292E"/>
                </a:solidFill>
                <a:latin typeface="Caveat" pitchFamily="2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0CDD5C-7360-4C5E-A2FB-58042E40BD7F}"/>
              </a:ext>
            </a:extLst>
          </p:cNvPr>
          <p:cNvSpPr txBox="1"/>
          <p:nvPr/>
        </p:nvSpPr>
        <p:spPr>
          <a:xfrm>
            <a:off x="2006601" y="1404008"/>
            <a:ext cx="8178802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dirty="0">
                <a:solidFill>
                  <a:srgbClr val="1E292E"/>
                </a:solidFill>
                <a:latin typeface="+mj-lt"/>
              </a:rPr>
              <a:t>Выбор ниши</a:t>
            </a:r>
            <a:endParaRPr lang="ko-KR" altLang="en-US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04A71-2383-4C8C-9CE4-2A5962615F99}"/>
              </a:ext>
            </a:extLst>
          </p:cNvPr>
          <p:cNvSpPr txBox="1"/>
          <p:nvPr/>
        </p:nvSpPr>
        <p:spPr>
          <a:xfrm>
            <a:off x="2006599" y="3779994"/>
            <a:ext cx="2633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Широкий ассортимент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+ Высокий спрос</a:t>
            </a:r>
            <a:endParaRPr lang="ru-RU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+ Создание уникального дизайна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Высокая конкуренция</a:t>
            </a:r>
            <a:endParaRPr lang="ru-RU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Сезонность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69C308-AC88-4DC4-8EA9-4C45AE817DCE}"/>
              </a:ext>
            </a:extLst>
          </p:cNvPr>
          <p:cNvSpPr/>
          <p:nvPr/>
        </p:nvSpPr>
        <p:spPr>
          <a:xfrm>
            <a:off x="2006598" y="3301164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E292E"/>
                </a:solidFill>
              </a:rPr>
              <a:t>Одежда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46EE3B-42DC-4A13-9E88-8A8F31B68568}"/>
              </a:ext>
            </a:extLst>
          </p:cNvPr>
          <p:cNvSpPr/>
          <p:nvPr/>
        </p:nvSpPr>
        <p:spPr>
          <a:xfrm>
            <a:off x="2006598" y="2876051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01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C0E1D5-DB6C-46A3-B52D-748F0FE285E5}"/>
              </a:ext>
            </a:extLst>
          </p:cNvPr>
          <p:cNvSpPr txBox="1"/>
          <p:nvPr/>
        </p:nvSpPr>
        <p:spPr>
          <a:xfrm>
            <a:off x="4750204" y="3779994"/>
            <a:ext cx="2633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Низкая себестоимость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Компактность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Меньший спрос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- Субъективность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14EE2B-B22F-4C01-A28D-2F16DF698AE1}"/>
              </a:ext>
            </a:extLst>
          </p:cNvPr>
          <p:cNvSpPr/>
          <p:nvPr/>
        </p:nvSpPr>
        <p:spPr>
          <a:xfrm>
            <a:off x="4750203" y="3301164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E292E"/>
                </a:solidFill>
              </a:rPr>
              <a:t>Аксессуары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2D8745-B3B6-4D08-9CDC-C0640358B209}"/>
              </a:ext>
            </a:extLst>
          </p:cNvPr>
          <p:cNvSpPr/>
          <p:nvPr/>
        </p:nvSpPr>
        <p:spPr>
          <a:xfrm>
            <a:off x="4750203" y="2876051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02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C9101-23EE-4693-9A20-27D74B7663D8}"/>
              </a:ext>
            </a:extLst>
          </p:cNvPr>
          <p:cNvSpPr txBox="1"/>
          <p:nvPr/>
        </p:nvSpPr>
        <p:spPr>
          <a:xfrm>
            <a:off x="7654040" y="3762829"/>
            <a:ext cx="28487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sz="14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+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Высокий средний чек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Долговечность спроса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Сложности с размерами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ru-RU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ru-RU" sz="1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Сезонность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549DA1-032B-4262-8D51-0B23C24F9067}"/>
              </a:ext>
            </a:extLst>
          </p:cNvPr>
          <p:cNvSpPr/>
          <p:nvPr/>
        </p:nvSpPr>
        <p:spPr>
          <a:xfrm>
            <a:off x="7654042" y="3301164"/>
            <a:ext cx="2531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ko-KR" sz="2400" dirty="0">
                <a:solidFill>
                  <a:srgbClr val="1E292E"/>
                </a:solidFill>
              </a:rPr>
              <a:t>Обувь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95936-F25B-4220-893B-4F124056AD14}"/>
              </a:ext>
            </a:extLst>
          </p:cNvPr>
          <p:cNvSpPr/>
          <p:nvPr/>
        </p:nvSpPr>
        <p:spPr>
          <a:xfrm>
            <a:off x="7654042" y="2876051"/>
            <a:ext cx="868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1E292E"/>
                </a:solidFill>
              </a:rPr>
              <a:t>03</a:t>
            </a:r>
            <a:endParaRPr lang="ko-KR" altLang="en-US" sz="2400" dirty="0">
              <a:solidFill>
                <a:srgbClr val="1E292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746D3-F1F4-3805-8843-F7337FDB9EF2}"/>
              </a:ext>
            </a:extLst>
          </p:cNvPr>
          <p:cNvSpPr txBox="1"/>
          <p:nvPr/>
        </p:nvSpPr>
        <p:spPr>
          <a:xfrm>
            <a:off x="1512605" y="5811140"/>
            <a:ext cx="995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Наш выбор</a:t>
            </a:r>
            <a:r>
              <a:rPr lang="ru-RU" sz="1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:</a:t>
            </a:r>
            <a:r>
              <a:rPr lang="ru-RU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 Премиальная женская одежда местного производства – перспективная ниша с высокой маржой и лояльной аудиторией (требует внимания к качеству и брендингу).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8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55C61A5C-C72B-4CFE-B9FD-166780F5789A}"/>
              </a:ext>
            </a:extLst>
          </p:cNvPr>
          <p:cNvSpPr txBox="1"/>
          <p:nvPr/>
        </p:nvSpPr>
        <p:spPr>
          <a:xfrm>
            <a:off x="3682400" y="1096335"/>
            <a:ext cx="482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E292E"/>
                </a:solidFill>
                <a:latin typeface="+mj-lt"/>
              </a:rPr>
              <a:t>Целевая аудитория</a:t>
            </a:r>
            <a:endParaRPr lang="ko-KR" altLang="en-US" sz="32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F46732C-52FA-4297-BB9B-0ED6201BF687}"/>
              </a:ext>
            </a:extLst>
          </p:cNvPr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71F330-5641-4723-A201-F7A6C5C1A035}"/>
              </a:ext>
            </a:extLst>
          </p:cNvPr>
          <p:cNvSpPr/>
          <p:nvPr/>
        </p:nvSpPr>
        <p:spPr>
          <a:xfrm>
            <a:off x="4667428" y="4204932"/>
            <a:ext cx="292784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Качество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эксклюзивность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,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статус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33E5200-3C76-46C9-87C7-165AE79FF602}"/>
              </a:ext>
            </a:extLst>
          </p:cNvPr>
          <p:cNvGrpSpPr/>
          <p:nvPr/>
        </p:nvGrpSpPr>
        <p:grpSpPr>
          <a:xfrm>
            <a:off x="5840519" y="3128057"/>
            <a:ext cx="511634" cy="524832"/>
            <a:chOff x="2772242" y="1560385"/>
            <a:chExt cx="376198" cy="385905"/>
          </a:xfrm>
          <a:solidFill>
            <a:srgbClr val="F8F8F8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1C146DA-E46E-44D7-8B2F-04CA06FBC84D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73DB2D8D-4114-4357-8153-4F700D2F8B05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7DF419D-F6F5-4ED0-8616-BB4C60E0B9EA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DBA6515A-EEE2-4FF7-9627-B2D41D55F33C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835A4386-060A-45A3-8C62-B66ACF9F2533}"/>
              </a:ext>
            </a:extLst>
          </p:cNvPr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021A7BD-B9C8-4C34-9A12-C15818C4BE4B}"/>
              </a:ext>
            </a:extLst>
          </p:cNvPr>
          <p:cNvSpPr/>
          <p:nvPr/>
        </p:nvSpPr>
        <p:spPr>
          <a:xfrm>
            <a:off x="1894067" y="4262951"/>
            <a:ext cx="2115007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Женщины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25-45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лет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доход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200 000+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руб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218CFF7-5136-4294-8488-0994AE5A5039}"/>
              </a:ext>
            </a:extLst>
          </p:cNvPr>
          <p:cNvGrpSpPr/>
          <p:nvPr/>
        </p:nvGrpSpPr>
        <p:grpSpPr>
          <a:xfrm>
            <a:off x="2750783" y="3122713"/>
            <a:ext cx="401576" cy="535520"/>
            <a:chOff x="3471472" y="902398"/>
            <a:chExt cx="295275" cy="393763"/>
          </a:xfrm>
          <a:solidFill>
            <a:srgbClr val="F8F8F8"/>
          </a:solidFill>
        </p:grpSpPr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E7B5E985-F575-4FFC-8FE8-F7517476FAB2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0BF2898B-B18B-40CE-9669-A19BA10FE6ED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2B553954-F3B1-4C5C-A28E-E07F3BD064EF}"/>
              </a:ext>
            </a:extLst>
          </p:cNvPr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F1E9B24-A71B-4806-B739-FE962BC965E1}"/>
              </a:ext>
            </a:extLst>
          </p:cNvPr>
          <p:cNvSpPr/>
          <p:nvPr/>
        </p:nvSpPr>
        <p:spPr>
          <a:xfrm>
            <a:off x="7731387" y="4204932"/>
            <a:ext cx="332533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Средний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чек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: </a:t>
            </a:r>
            <a:endParaRPr lang="ru-RU" sz="1400" dirty="0">
              <a:solidFill>
                <a:srgbClr val="39393C"/>
              </a:solidFill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30 000–100 000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руб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F53DED9-72A7-43CE-AEAB-E3F2A1F9C696}"/>
              </a:ext>
            </a:extLst>
          </p:cNvPr>
          <p:cNvGrpSpPr/>
          <p:nvPr/>
        </p:nvGrpSpPr>
        <p:grpSpPr>
          <a:xfrm>
            <a:off x="8962426" y="3124916"/>
            <a:ext cx="531118" cy="531114"/>
            <a:chOff x="752656" y="1562597"/>
            <a:chExt cx="390525" cy="390525"/>
          </a:xfrm>
          <a:solidFill>
            <a:srgbClr val="F8F8F8"/>
          </a:soli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6258FFBA-F42A-4453-B5AB-F6AC9A8997C2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2B3B015-F7A7-419B-81E0-386036D7D116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AF5E9091-3F4E-494F-8FA7-6A3BF0A8362A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D891634-E5A3-4DF2-9660-F551AD4F9ACE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2BA4417-A6EA-4301-A7E7-82505198A329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640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119C38-CC10-2394-04D3-D2847E2A31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r="1248"/>
          <a:stretch>
            <a:fillRect/>
          </a:stretch>
        </p:blipFill>
        <p:spPr/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C9C02-94E1-4B0C-9277-5FF41262E05C}"/>
              </a:ext>
            </a:extLst>
          </p:cNvPr>
          <p:cNvSpPr/>
          <p:nvPr/>
        </p:nvSpPr>
        <p:spPr>
          <a:xfrm>
            <a:off x="5369690" y="2183296"/>
            <a:ext cx="4137938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Целевая аудитория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813652-E52B-477C-B8E8-4C33CC3871A5}"/>
              </a:ext>
            </a:extLst>
          </p:cNvPr>
          <p:cNvCxnSpPr/>
          <p:nvPr/>
        </p:nvCxnSpPr>
        <p:spPr>
          <a:xfrm>
            <a:off x="5471288" y="3383625"/>
            <a:ext cx="62471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375D6A-9AA9-9963-26F5-003FE60DE9A4}"/>
              </a:ext>
            </a:extLst>
          </p:cNvPr>
          <p:cNvSpPr txBox="1"/>
          <p:nvPr/>
        </p:nvSpPr>
        <p:spPr>
          <a:xfrm>
            <a:off x="5369690" y="2699238"/>
            <a:ext cx="6649394" cy="244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Имя: Ека</a:t>
            </a:r>
            <a:r>
              <a:rPr lang="ru-RU" sz="1600" dirty="0">
                <a:ea typeface="Open Sans" panose="020B0606030504020204" pitchFamily="34" charset="0"/>
                <a:cs typeface="Open Sans" panose="020B0606030504020204" pitchFamily="34" charset="0"/>
              </a:rPr>
              <a:t>т</a:t>
            </a: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ерина Сергеевна, 25 лет.</a:t>
            </a:r>
            <a:b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Место проживания: Москва.</a:t>
            </a:r>
            <a:b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Сфера занятости и уровень зарплаты: управление </a:t>
            </a:r>
            <a:r>
              <a:rPr lang="ru-RU" sz="1600" dirty="0" err="1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digital</a:t>
            </a: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-проектами, доход </a:t>
            </a:r>
            <a:r>
              <a:rPr lang="en-US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1600" dirty="0"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0 тысяч рублей в месяц.</a:t>
            </a:r>
            <a:b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1600" dirty="0"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Руководитель отдела маркетинга в IT-компании. Работа требует постоянного присутствия на деловых встречах, презентациях и светских мероприятиях, где важен безупречный внешний вид</a:t>
            </a:r>
            <a:endParaRPr lang="ru-RU" sz="1600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8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2424936" y="1824823"/>
            <a:ext cx="108298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Caveat" pitchFamily="2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89AEC-467C-47D8-BA76-EDE224F85541}"/>
              </a:ext>
            </a:extLst>
          </p:cNvPr>
          <p:cNvSpPr txBox="1"/>
          <p:nvPr/>
        </p:nvSpPr>
        <p:spPr>
          <a:xfrm>
            <a:off x="530005" y="517716"/>
            <a:ext cx="595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/>
                <a:latin typeface="Cav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Находим поставщиков</a:t>
            </a:r>
            <a:endParaRPr lang="ko-KR" altLang="en-US" sz="2800" dirty="0">
              <a:solidFill>
                <a:srgbClr val="1E292E"/>
              </a:solidFill>
              <a:latin typeface="Caveat" panose="020B0604020202020204" charset="0"/>
              <a:cs typeface="Arial" panose="020B0604020202020204" pitchFamily="34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6536BB2-FD29-0173-B3E3-2B3B67FC6D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8" b="6098"/>
          <a:stretch>
            <a:fillRect/>
          </a:stretch>
        </p:blipFill>
        <p:spPr>
          <a:xfrm>
            <a:off x="558800" y="1881188"/>
            <a:ext cx="1736725" cy="2287587"/>
          </a:xfr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CCB5376-0B16-2131-0E23-13F1D3914C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6094"/>
          <a:stretch>
            <a:fillRect/>
          </a:stretch>
        </p:blipFill>
        <p:spPr>
          <a:xfrm>
            <a:off x="4214813" y="1906588"/>
            <a:ext cx="1736725" cy="2287587"/>
          </a:xfr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7A3D81D-D826-59E4-D537-B256DE8210B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3" r="24693"/>
          <a:stretch>
            <a:fillRect/>
          </a:stretch>
        </p:blipFill>
        <p:spPr>
          <a:xfrm>
            <a:off x="7872413" y="1906588"/>
            <a:ext cx="1736725" cy="2287587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2423886" y="2638542"/>
            <a:ext cx="1791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Италия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D404E5-8CEA-45B6-850B-E3E75EFED8AD}"/>
              </a:ext>
            </a:extLst>
          </p:cNvPr>
          <p:cNvSpPr/>
          <p:nvPr/>
        </p:nvSpPr>
        <p:spPr>
          <a:xfrm>
            <a:off x="558799" y="4698758"/>
            <a:ext cx="3403602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(2–4 недели)</a:t>
            </a:r>
            <a:endParaRPr lang="ru-RU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F62E9-3FCD-4A0D-8D03-146BDC841A1A}"/>
              </a:ext>
            </a:extLst>
          </p:cNvPr>
          <p:cNvSpPr txBox="1"/>
          <p:nvPr/>
        </p:nvSpPr>
        <p:spPr>
          <a:xfrm>
            <a:off x="6080376" y="1824823"/>
            <a:ext cx="108298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Caveat" pitchFamily="2" charset="0"/>
              </a:rPr>
              <a:t>02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90B1D-1FE6-4C06-AFDC-6C3BB5486B15}"/>
              </a:ext>
            </a:extLst>
          </p:cNvPr>
          <p:cNvSpPr/>
          <p:nvPr/>
        </p:nvSpPr>
        <p:spPr>
          <a:xfrm>
            <a:off x="6079326" y="2638542"/>
            <a:ext cx="1791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Россия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94526-2B1F-46E9-B1E5-80118146772B}"/>
              </a:ext>
            </a:extLst>
          </p:cNvPr>
          <p:cNvSpPr txBox="1"/>
          <p:nvPr/>
        </p:nvSpPr>
        <p:spPr>
          <a:xfrm>
            <a:off x="9735815" y="1824823"/>
            <a:ext cx="108298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Caveat" pitchFamily="2" charset="0"/>
              </a:rPr>
              <a:t>03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349A8B-747E-414B-831A-621550151623}"/>
              </a:ext>
            </a:extLst>
          </p:cNvPr>
          <p:cNvSpPr/>
          <p:nvPr/>
        </p:nvSpPr>
        <p:spPr>
          <a:xfrm>
            <a:off x="9841798" y="2652293"/>
            <a:ext cx="1791402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Китай</a:t>
            </a:r>
            <a:endParaRPr lang="ko-KR" altLang="en-US" sz="2000" dirty="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85504D4-76A6-5985-7D44-AEECEE7377DF}"/>
              </a:ext>
            </a:extLst>
          </p:cNvPr>
          <p:cNvSpPr/>
          <p:nvPr/>
        </p:nvSpPr>
        <p:spPr>
          <a:xfrm>
            <a:off x="4341596" y="2001354"/>
            <a:ext cx="394404" cy="26142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8EAEF4F-35F2-BCD4-28B0-F6DF8EECEF19}"/>
              </a:ext>
            </a:extLst>
          </p:cNvPr>
          <p:cNvSpPr/>
          <p:nvPr/>
        </p:nvSpPr>
        <p:spPr>
          <a:xfrm>
            <a:off x="7983275" y="2001353"/>
            <a:ext cx="395085" cy="26142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67091E5-3327-A268-2008-D52A0FBB5735}"/>
              </a:ext>
            </a:extLst>
          </p:cNvPr>
          <p:cNvSpPr/>
          <p:nvPr/>
        </p:nvSpPr>
        <p:spPr>
          <a:xfrm>
            <a:off x="663734" y="2001354"/>
            <a:ext cx="394404" cy="263342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 5">
            <a:extLst>
              <a:ext uri="{FF2B5EF4-FFF2-40B4-BE49-F238E27FC236}">
                <a16:creationId xmlns:a16="http://schemas.microsoft.com/office/drawing/2014/main" id="{93959BA2-B9A8-68C9-FB41-1874E80F19C1}"/>
              </a:ext>
            </a:extLst>
          </p:cNvPr>
          <p:cNvSpPr/>
          <p:nvPr/>
        </p:nvSpPr>
        <p:spPr>
          <a:xfrm>
            <a:off x="530005" y="524169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Шерсть</a:t>
            </a:r>
            <a:endParaRPr lang="en-US" sz="1600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A3F9DFB5-6841-90EA-AE4B-07B86935A881}"/>
              </a:ext>
            </a:extLst>
          </p:cNvPr>
          <p:cNvSpPr/>
          <p:nvPr/>
        </p:nvSpPr>
        <p:spPr>
          <a:xfrm>
            <a:off x="530005" y="551409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Шелк</a:t>
            </a:r>
            <a:endParaRPr lang="en-US" sz="1600" dirty="0"/>
          </a:p>
        </p:txBody>
      </p:sp>
      <p:sp>
        <p:nvSpPr>
          <p:cNvPr id="38" name="Text 7">
            <a:extLst>
              <a:ext uri="{FF2B5EF4-FFF2-40B4-BE49-F238E27FC236}">
                <a16:creationId xmlns:a16="http://schemas.microsoft.com/office/drawing/2014/main" id="{0BBE8047-897E-6884-4EDC-DE0AFCED63F7}"/>
              </a:ext>
            </a:extLst>
          </p:cNvPr>
          <p:cNvSpPr/>
          <p:nvPr/>
        </p:nvSpPr>
        <p:spPr>
          <a:xfrm>
            <a:off x="530005" y="57917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Кашемир</a:t>
            </a:r>
            <a:endParaRPr lang="en-US" sz="1600" dirty="0"/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13E0402D-29AB-B3FA-7718-3D2D61ED1D32}"/>
              </a:ext>
            </a:extLst>
          </p:cNvPr>
          <p:cNvSpPr/>
          <p:nvPr/>
        </p:nvSpPr>
        <p:spPr>
          <a:xfrm>
            <a:off x="4090268" y="523298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Иваново (хлопок)</a:t>
            </a:r>
            <a:endParaRPr lang="en-US" sz="1600" dirty="0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45F723BA-2ECC-024F-F45A-4DAECCE9A791}"/>
              </a:ext>
            </a:extLst>
          </p:cNvPr>
          <p:cNvSpPr/>
          <p:nvPr/>
        </p:nvSpPr>
        <p:spPr>
          <a:xfrm>
            <a:off x="4090268" y="555748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Москва (импортные ткани)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B958A-BBFE-83D2-7389-AB2AC1DDF839}"/>
              </a:ext>
            </a:extLst>
          </p:cNvPr>
          <p:cNvSpPr txBox="1"/>
          <p:nvPr/>
        </p:nvSpPr>
        <p:spPr>
          <a:xfrm>
            <a:off x="4214813" y="4685172"/>
            <a:ext cx="1673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(1 недел</a:t>
            </a:r>
            <a:r>
              <a:rPr lang="ru-RU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я</a:t>
            </a: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)</a:t>
            </a:r>
            <a:endParaRPr lang="ru-RU" sz="1600" dirty="0"/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681E7294-7BA3-D098-1CB8-748B40D83309}"/>
              </a:ext>
            </a:extLst>
          </p:cNvPr>
          <p:cNvSpPr/>
          <p:nvPr/>
        </p:nvSpPr>
        <p:spPr>
          <a:xfrm>
            <a:off x="8180817" y="533264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Молнии</a:t>
            </a:r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, кнопки – YKK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E493D6-DA55-8B58-A614-6F001A70A843}"/>
              </a:ext>
            </a:extLst>
          </p:cNvPr>
          <p:cNvSpPr txBox="1"/>
          <p:nvPr/>
        </p:nvSpPr>
        <p:spPr>
          <a:xfrm>
            <a:off x="8015779" y="4698758"/>
            <a:ext cx="1673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(1–3 недели)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2861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1B237F4-792F-40A6-8FC8-A4899FFEECA8}"/>
              </a:ext>
            </a:extLst>
          </p:cNvPr>
          <p:cNvSpPr txBox="1"/>
          <p:nvPr/>
        </p:nvSpPr>
        <p:spPr>
          <a:xfrm>
            <a:off x="8636000" y="2644169"/>
            <a:ext cx="3234108" cy="15696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pPr algn="ctr"/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Название HoldFY сочетает в себе идею надежности, </a:t>
            </a:r>
          </a:p>
          <a:p>
            <a:pPr algn="ctr"/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клиентоориентированности и современности. Оно легко запоминается и подходит </a:t>
            </a:r>
          </a:p>
          <a:p>
            <a:pPr algn="ctr"/>
            <a:r>
              <a:rPr lang="ru-RU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для брендинга.</a:t>
            </a:r>
            <a:endParaRPr lang="ko-KR" altLang="en-US" sz="1600" dirty="0">
              <a:solidFill>
                <a:srgbClr val="1E292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FEBDA-4072-488B-BC25-A161D0B2D2AD}"/>
              </a:ext>
            </a:extLst>
          </p:cNvPr>
          <p:cNvSpPr txBox="1"/>
          <p:nvPr/>
        </p:nvSpPr>
        <p:spPr>
          <a:xfrm>
            <a:off x="9049996" y="478942"/>
            <a:ext cx="370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E292E"/>
                </a:solidFill>
                <a:latin typeface="Caveat" pitchFamily="2" charset="0"/>
                <a:cs typeface="Arial" panose="020B0604020202020204" pitchFamily="34" charset="0"/>
              </a:rPr>
              <a:t>Имя и логотип</a:t>
            </a:r>
            <a:endParaRPr lang="ko-KR" altLang="en-US" sz="3200" dirty="0">
              <a:solidFill>
                <a:srgbClr val="1E292E"/>
              </a:solidFill>
              <a:latin typeface="Caveat" pitchFamily="2" charset="0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597987-A47F-79E1-BEE4-9191BA058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6060"/>
            <a:ext cx="2208067" cy="207706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0F3035-D8A0-E533-836C-A2409DAF7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19" y="-252758"/>
            <a:ext cx="2208067" cy="20770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A1A27E-3A94-D861-94A7-744EE494B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2" y="1706060"/>
            <a:ext cx="2208067" cy="20770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BFD098-D97A-D71B-8A47-CBA24E197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35" y="-252758"/>
            <a:ext cx="2208067" cy="20770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28F60F-069A-CF95-07B0-36464C871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01" y="1706060"/>
            <a:ext cx="2208067" cy="207706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1AEBAD-26A4-EB48-FF97-128A9C00F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6" y="3664878"/>
            <a:ext cx="2208067" cy="20770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11601-C5E0-2EC2-DD0A-52E1938D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434" y="3664878"/>
            <a:ext cx="2208067" cy="207706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95F5D44-F304-52CA-FA25-DFFE83D5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44" y="5623696"/>
            <a:ext cx="2208067" cy="20770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6CD1597-C66F-599D-8416-D873787C8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07" y="5623696"/>
            <a:ext cx="2208067" cy="207706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54ACB26-855F-9184-222F-AE3EF9241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65" y="5623696"/>
            <a:ext cx="2208067" cy="207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4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0A6171-781D-4BC6-877A-ECC792CA23F5}"/>
              </a:ext>
            </a:extLst>
          </p:cNvPr>
          <p:cNvSpPr txBox="1"/>
          <p:nvPr/>
        </p:nvSpPr>
        <p:spPr>
          <a:xfrm>
            <a:off x="471638" y="2795850"/>
            <a:ext cx="3448429" cy="166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Минималистичный дизайн с акцентом на товары.  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Удобная навигация и адаптивность под мобильные устройства.  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Цветовая гамма: нейтральные тона (белый, черный, серый).  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44DBB-23E1-40DF-9CCB-4FCB47F92725}"/>
              </a:ext>
            </a:extLst>
          </p:cNvPr>
          <p:cNvSpPr txBox="1"/>
          <p:nvPr/>
        </p:nvSpPr>
        <p:spPr>
          <a:xfrm>
            <a:off x="471638" y="1879748"/>
            <a:ext cx="3448429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ru-RU" altLang="ko-KR" sz="2400" dirty="0">
                <a:solidFill>
                  <a:srgbClr val="1E292E"/>
                </a:solidFill>
              </a:rPr>
              <a:t>Сайт интернет магазина</a:t>
            </a:r>
            <a:endParaRPr lang="en-US" altLang="ko-KR" sz="2400" dirty="0">
              <a:solidFill>
                <a:srgbClr val="1E292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0731A0C-12C7-4899-BB31-A7767F07D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27" y="1053966"/>
            <a:ext cx="7638534" cy="4750068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39225B-18EC-19B6-68D1-F000370AF6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r="5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117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2B2DCEA-E2B0-4A39-AA14-F17C5F881E08}"/>
              </a:ext>
            </a:extLst>
          </p:cNvPr>
          <p:cNvSpPr/>
          <p:nvPr/>
        </p:nvSpPr>
        <p:spPr>
          <a:xfrm>
            <a:off x="6868867" y="836955"/>
            <a:ext cx="4523714" cy="528262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" dir="600000" algn="ctr" rotWithShape="0">
              <a:srgbClr val="1E292E">
                <a:alpha val="15000"/>
              </a:srgbClr>
            </a:outerShdw>
          </a:effectLst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2DE26-28B3-4FCF-B495-D2C34D7CAE1A}"/>
              </a:ext>
            </a:extLst>
          </p:cNvPr>
          <p:cNvSpPr txBox="1"/>
          <p:nvPr/>
        </p:nvSpPr>
        <p:spPr>
          <a:xfrm>
            <a:off x="799419" y="3157125"/>
            <a:ext cx="2391728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 err="1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Качественные</a:t>
            </a:r>
            <a:r>
              <a:rPr lang="en-US" sz="1400" b="1" dirty="0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1400" b="1" dirty="0" err="1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фото</a:t>
            </a:r>
            <a:endParaRPr lang="en-US" sz="1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D3C4DE-D31D-4FB1-AF88-4F5FB59253EE}"/>
              </a:ext>
            </a:extLst>
          </p:cNvPr>
          <p:cNvSpPr txBox="1"/>
          <p:nvPr/>
        </p:nvSpPr>
        <p:spPr>
          <a:xfrm>
            <a:off x="799419" y="2650494"/>
            <a:ext cx="201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292E"/>
                </a:solidFill>
                <a:latin typeface="+mj-lt"/>
              </a:rPr>
              <a:t>01.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9D0F07-37D1-40C9-9D4F-6CD6B96F304E}"/>
              </a:ext>
            </a:extLst>
          </p:cNvPr>
          <p:cNvSpPr txBox="1"/>
          <p:nvPr/>
        </p:nvSpPr>
        <p:spPr>
          <a:xfrm>
            <a:off x="4041349" y="3157125"/>
            <a:ext cx="2391728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400" b="1" dirty="0" err="1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Подробные</a:t>
            </a:r>
            <a:r>
              <a:rPr lang="en-US" sz="1400" b="1" dirty="0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 </a:t>
            </a:r>
            <a:r>
              <a:rPr lang="en-US" sz="1400" b="1" dirty="0" err="1">
                <a:solidFill>
                  <a:srgbClr val="39393C"/>
                </a:solidFill>
                <a:latin typeface="+mj-lt"/>
                <a:ea typeface="Playfair Display Bold" pitchFamily="34" charset="-122"/>
                <a:cs typeface="Playfair Display Bold" pitchFamily="34" charset="-120"/>
              </a:rPr>
              <a:t>описания</a:t>
            </a:r>
            <a:endParaRPr lang="en-US" sz="14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9EC26-3B62-492E-AAC6-8FBA337C044A}"/>
              </a:ext>
            </a:extLst>
          </p:cNvPr>
          <p:cNvSpPr txBox="1"/>
          <p:nvPr/>
        </p:nvSpPr>
        <p:spPr>
          <a:xfrm>
            <a:off x="4041349" y="2650494"/>
            <a:ext cx="201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1E292E"/>
                </a:solidFill>
                <a:latin typeface="+mj-lt"/>
              </a:rPr>
              <a:t>02.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B1B400-019A-4867-972C-4EA76740B3B1}"/>
              </a:ext>
            </a:extLst>
          </p:cNvPr>
          <p:cNvSpPr txBox="1"/>
          <p:nvPr/>
        </p:nvSpPr>
        <p:spPr>
          <a:xfrm>
            <a:off x="4619921" y="3681204"/>
            <a:ext cx="1729001" cy="78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-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Материалы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</a:t>
            </a:r>
            <a:endParaRPr lang="ru-RU" sz="1400" dirty="0">
              <a:solidFill>
                <a:srgbClr val="39393C"/>
              </a:solidFill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-П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реимущества</a:t>
            </a:r>
            <a:endParaRPr lang="en-US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B0CA4F-1787-F154-5CDE-4C49EA17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6" b="11047"/>
          <a:stretch/>
        </p:blipFill>
        <p:spPr>
          <a:xfrm>
            <a:off x="7052030" y="962510"/>
            <a:ext cx="4157388" cy="4422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6588B1-5443-22CB-B36D-64CFF385DD9A}"/>
              </a:ext>
            </a:extLst>
          </p:cNvPr>
          <p:cNvSpPr txBox="1"/>
          <p:nvPr/>
        </p:nvSpPr>
        <p:spPr>
          <a:xfrm>
            <a:off x="1094478" y="1498640"/>
            <a:ext cx="3701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E292E"/>
                </a:solidFill>
                <a:latin typeface="Caveat" pitchFamily="2" charset="0"/>
                <a:cs typeface="Arial" panose="020B0604020202020204" pitchFamily="34" charset="0"/>
              </a:rPr>
              <a:t>Добавление товаров</a:t>
            </a:r>
            <a:endParaRPr lang="ko-KR" altLang="en-US" sz="3200" dirty="0">
              <a:solidFill>
                <a:srgbClr val="1E292E"/>
              </a:solidFill>
              <a:latin typeface="Caveat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65458-3AE4-3F8F-0B2B-844E4327738F}"/>
              </a:ext>
            </a:extLst>
          </p:cNvPr>
          <p:cNvSpPr txBox="1"/>
          <p:nvPr/>
        </p:nvSpPr>
        <p:spPr>
          <a:xfrm>
            <a:off x="799419" y="3753058"/>
            <a:ext cx="2776298" cy="789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Минимум 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3–5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изображений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на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товар</a:t>
            </a:r>
            <a:r>
              <a:rPr lang="en-US" sz="1400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10">
            <a:extLst>
              <a:ext uri="{FF2B5EF4-FFF2-40B4-BE49-F238E27FC236}">
                <a16:creationId xmlns:a16="http://schemas.microsoft.com/office/drawing/2014/main" id="{F62535C3-841D-18D3-3020-B86D52EF6531}"/>
              </a:ext>
            </a:extLst>
          </p:cNvPr>
          <p:cNvSpPr/>
          <p:nvPr/>
        </p:nvSpPr>
        <p:spPr>
          <a:xfrm>
            <a:off x="153711" y="6238356"/>
            <a:ext cx="74739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i="1" dirty="0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Грамотное оформление карточек товаров повышает </a:t>
            </a:r>
            <a:r>
              <a:rPr lang="en-US" sz="1600" i="1" dirty="0" err="1">
                <a:solidFill>
                  <a:srgbClr val="39393C"/>
                </a:solidFill>
                <a:ea typeface="Open Sans" pitchFamily="34" charset="-122"/>
                <a:cs typeface="Open Sans" pitchFamily="34" charset="-120"/>
              </a:rPr>
              <a:t>конверсию</a:t>
            </a:r>
            <a:r>
              <a:rPr lang="en-US" sz="17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i="1" dirty="0"/>
          </a:p>
        </p:txBody>
      </p:sp>
    </p:spTree>
    <p:extLst>
      <p:ext uri="{BB962C8B-B14F-4D97-AF65-F5344CB8AC3E}">
        <p14:creationId xmlns:p14="http://schemas.microsoft.com/office/powerpoint/2010/main" val="275555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26B6E58-DE75-4EC2-B785-6E12621E3BA1}"/>
              </a:ext>
            </a:extLst>
          </p:cNvPr>
          <p:cNvSpPr txBox="1"/>
          <p:nvPr/>
        </p:nvSpPr>
        <p:spPr>
          <a:xfrm>
            <a:off x="1008358" y="4013919"/>
            <a:ext cx="134983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Caveat" pitchFamily="2" charset="0"/>
              </a:rPr>
              <a:t>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C18C0-ED6D-45E9-953F-7BF034840451}"/>
              </a:ext>
            </a:extLst>
          </p:cNvPr>
          <p:cNvSpPr txBox="1"/>
          <p:nvPr/>
        </p:nvSpPr>
        <p:spPr>
          <a:xfrm>
            <a:off x="6326481" y="4013919"/>
            <a:ext cx="1349831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Caveat" pitchFamily="2" charset="0"/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89AEC-467C-47D8-BA76-EDE224F85541}"/>
              </a:ext>
            </a:extLst>
          </p:cNvPr>
          <p:cNvSpPr txBox="1"/>
          <p:nvPr/>
        </p:nvSpPr>
        <p:spPr>
          <a:xfrm>
            <a:off x="532535" y="522417"/>
            <a:ext cx="595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3200" dirty="0">
                <a:solidFill>
                  <a:srgbClr val="1E292E"/>
                </a:solidFill>
                <a:latin typeface="Caveat" pitchFamily="2" charset="0"/>
                <a:cs typeface="Arial" panose="020B0604020202020204" pitchFamily="34" charset="0"/>
              </a:rPr>
              <a:t>Настраиваем оплату и доставку</a:t>
            </a:r>
            <a:endParaRPr lang="ko-KR" altLang="en-US" sz="3200" dirty="0">
              <a:solidFill>
                <a:srgbClr val="1E292E"/>
              </a:solidFill>
              <a:latin typeface="Caveat" pitchFamily="2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24EED8-B103-9770-E776-AC496364E3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9" r="15319"/>
          <a:stretch>
            <a:fillRect/>
          </a:stretch>
        </p:blipFill>
        <p:spPr>
          <a:xfrm rot="16200000">
            <a:off x="2314575" y="461963"/>
            <a:ext cx="2246313" cy="485775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24D89E-3C36-85EA-7468-53D667A6BD6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0" b="8840"/>
          <a:stretch>
            <a:fillRect/>
          </a:stretch>
        </p:blipFill>
        <p:spPr>
          <a:xfrm>
            <a:off x="6326188" y="1766888"/>
            <a:ext cx="4857750" cy="2246312"/>
          </a:xfr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65A6D2-289F-4DCB-A599-F5C59D614380}"/>
              </a:ext>
            </a:extLst>
          </p:cNvPr>
          <p:cNvSpPr/>
          <p:nvPr/>
        </p:nvSpPr>
        <p:spPr>
          <a:xfrm>
            <a:off x="1007307" y="4516742"/>
            <a:ext cx="4857161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Оплата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90E3A-2E12-4984-AABF-4F4BB4D7A22D}"/>
              </a:ext>
            </a:extLst>
          </p:cNvPr>
          <p:cNvSpPr txBox="1"/>
          <p:nvPr/>
        </p:nvSpPr>
        <p:spPr>
          <a:xfrm>
            <a:off x="1238838" y="5068624"/>
            <a:ext cx="4857162" cy="130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Варианты оплаты: 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Онлайн-платежи (</a:t>
            </a:r>
            <a:r>
              <a:rPr lang="ru-RU" sz="14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ЮKassa</a:t>
            </a:r>
            <a:r>
              <a:rPr lang="ru-RU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Сбербанк Онлайн).  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Наложенный платеж.  </a:t>
            </a:r>
            <a:endParaRPr lang="ru-RU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1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Рассрочка/кредит. </a:t>
            </a:r>
            <a:endParaRPr lang="ko-KR" altLang="en-US" sz="1400" dirty="0">
              <a:solidFill>
                <a:srgbClr val="1E292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81D482-7B7F-439F-8632-C666EF564FDB}"/>
              </a:ext>
            </a:extLst>
          </p:cNvPr>
          <p:cNvSpPr/>
          <p:nvPr/>
        </p:nvSpPr>
        <p:spPr>
          <a:xfrm>
            <a:off x="6326481" y="4516742"/>
            <a:ext cx="4857161" cy="40011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ru-RU" altLang="ko-KR" sz="2000" dirty="0">
                <a:solidFill>
                  <a:srgbClr val="1E292E"/>
                </a:solidFill>
                <a:latin typeface="+mj-lt"/>
              </a:rPr>
              <a:t>Доставка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D0589C-2E3F-4074-8E61-CEC9D64F765E}"/>
              </a:ext>
            </a:extLst>
          </p:cNvPr>
          <p:cNvSpPr txBox="1"/>
          <p:nvPr/>
        </p:nvSpPr>
        <p:spPr>
          <a:xfrm>
            <a:off x="6488358" y="4916852"/>
            <a:ext cx="5459801" cy="107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Overpass Light" panose="00000400000000000000" pitchFamily="2" charset="0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Сервисы: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 СДЭК,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Boxberry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Dalli</a:t>
            </a: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-Доставка по городу с помощью Яндекс доставки</a:t>
            </a:r>
            <a:endParaRPr lang="ru-RU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84465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292E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FCF8F7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579</Words>
  <Application>Microsoft Office PowerPoint</Application>
  <PresentationFormat>Широкоэкранный</PresentationFormat>
  <Paragraphs>125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Open Sans</vt:lpstr>
      <vt:lpstr>Arial</vt:lpstr>
      <vt:lpstr>맑은 고딕</vt:lpstr>
      <vt:lpstr>Wingdings</vt:lpstr>
      <vt:lpstr>Times New Roman</vt:lpstr>
      <vt:lpstr>Calibri</vt:lpstr>
      <vt:lpstr>Caveat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Рифат Исмагилов</cp:lastModifiedBy>
  <cp:revision>147</cp:revision>
  <dcterms:created xsi:type="dcterms:W3CDTF">2019-04-06T05:20:47Z</dcterms:created>
  <dcterms:modified xsi:type="dcterms:W3CDTF">2025-04-19T05:49:31Z</dcterms:modified>
</cp:coreProperties>
</file>